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76" r:id="rId5"/>
    <p:sldId id="270" r:id="rId6"/>
    <p:sldId id="263" r:id="rId7"/>
    <p:sldId id="273" r:id="rId8"/>
    <p:sldId id="264" r:id="rId9"/>
    <p:sldId id="265" r:id="rId10"/>
    <p:sldId id="266" r:id="rId11"/>
    <p:sldId id="274" r:id="rId12"/>
    <p:sldId id="267" r:id="rId13"/>
    <p:sldId id="275" r:id="rId14"/>
    <p:sldId id="271" r:id="rId15"/>
    <p:sldId id="259" r:id="rId16"/>
    <p:sldId id="277" r:id="rId17"/>
    <p:sldId id="262" r:id="rId18"/>
    <p:sldId id="423" r:id="rId19"/>
    <p:sldId id="424" r:id="rId20"/>
    <p:sldId id="425" r:id="rId21"/>
    <p:sldId id="278" r:id="rId22"/>
    <p:sldId id="258" r:id="rId23"/>
    <p:sldId id="4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31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13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ISHA L COOK" userId="7be87516-6259-4f53-af76-a6dd02ad13a0" providerId="ADAL" clId="{E5396765-4797-44A7-BB41-77040DB991A6}"/>
    <pc:docChg chg="modSld">
      <pc:chgData name="TONISHA L COOK" userId="7be87516-6259-4f53-af76-a6dd02ad13a0" providerId="ADAL" clId="{E5396765-4797-44A7-BB41-77040DB991A6}" dt="2022-09-09T18:37:58.816" v="15" actId="20577"/>
      <pc:docMkLst>
        <pc:docMk/>
      </pc:docMkLst>
      <pc:sldChg chg="modSp mod">
        <pc:chgData name="TONISHA L COOK" userId="7be87516-6259-4f53-af76-a6dd02ad13a0" providerId="ADAL" clId="{E5396765-4797-44A7-BB41-77040DB991A6}" dt="2022-09-09T18:37:58.816" v="15" actId="20577"/>
        <pc:sldMkLst>
          <pc:docMk/>
          <pc:sldMk cId="404066132" sldId="426"/>
        </pc:sldMkLst>
        <pc:spChg chg="mod">
          <ac:chgData name="TONISHA L COOK" userId="7be87516-6259-4f53-af76-a6dd02ad13a0" providerId="ADAL" clId="{E5396765-4797-44A7-BB41-77040DB991A6}" dt="2022-09-09T18:37:58.816" v="15" actId="20577"/>
          <ac:spMkLst>
            <pc:docMk/>
            <pc:sldMk cId="404066132" sldId="426"/>
            <ac:spMk id="5" creationId="{28A98761-B18C-3E4B-9983-DA877B2EA4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C6ABB-EE60-6C47-A2AD-B3904F845F6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7CEEC-F9F8-0941-8F9A-97D820E60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8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7CEEC-F9F8-0941-8F9A-97D820E60D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62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7CEEC-F9F8-0941-8F9A-97D820E60D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651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7CEEC-F9F8-0941-8F9A-97D820E60D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99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7CEEC-F9F8-0941-8F9A-97D820E60D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434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7CEEC-F9F8-0941-8F9A-97D820E60D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30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7CEEC-F9F8-0941-8F9A-97D820E60D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21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7CEEC-F9F8-0941-8F9A-97D820E60D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01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7CEEC-F9F8-0941-8F9A-97D820E60D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602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7CEEC-F9F8-0941-8F9A-97D820E60D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51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7CEEC-F9F8-0941-8F9A-97D820E60D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18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7CEEC-F9F8-0941-8F9A-97D820E60D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284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7CEEC-F9F8-0941-8F9A-97D820E60D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118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7CEEC-F9F8-0941-8F9A-97D820E60D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806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7CEEC-F9F8-0941-8F9A-97D820E60D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24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154E-6DF4-6F42-A603-573F86372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32392-C28A-1142-B849-A0C7217FE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94758-7B19-9C45-BABB-1879FC25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B7CE-99CC-474A-B525-5B52546764EE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422C2-7D0B-6A4D-A1FA-D2FF4790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A5F5A-6891-114B-B72A-8740BFEE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4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4F20-9064-B64B-8CE7-E46DCC2A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A22B7-83C4-244E-8993-4C4108574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265CE-8B53-DF44-B87E-43AB20F0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62C5-EBFD-4F48-8C24-675B31B4D930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731EB-FBE7-084F-AC87-96CFF33E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6FA46-1451-2847-8016-A92D401B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9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6DC10-668F-A34A-8A5C-47F3CFE17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30623-884A-6B49-A7AB-972C2383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0D4C7-A781-AB44-A28F-EB1BE763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F4FF-415F-B54E-AFA0-C89557FA991C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8C024-E111-194E-8AA0-8EFC9847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65067-7763-1749-A79D-87095DD7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15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154E-6DF4-6F42-A603-573F86372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32392-C28A-1142-B849-A0C7217FE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94758-7B19-9C45-BABB-1879FC25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422C2-7D0B-6A4D-A1FA-D2FF4790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A5F5A-6891-114B-B72A-8740BFEE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2BFF-BD3E-1740-823F-CEE9177D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B8352-6D03-2948-A974-61FA73A53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1ACA-DBEC-AB41-8811-0215FAC9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C382C-8C03-BE44-9A25-93BB4842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74611-48A9-F542-85E1-0363A565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6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1EF7-A224-3340-8319-F7DD981A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A4A99-B82E-5A48-BFD4-B89CDCA93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84D95-10B4-DE48-B857-ECB889E1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6CF25-5829-1F4B-A175-29378B3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1F28-F5E9-1F4D-A747-BED5E977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1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14B1-9E4B-9A4B-A0FC-DDC424C9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442DE-D35B-8046-9195-AC8AE0F6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A91AB-7A77-BF4D-AC5B-5B177535D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09C94-C605-8A4F-AE14-C7B04804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D6DAA-C89E-884B-A128-F8E1F71A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4F6CF-9209-5F46-A702-48DDAC7A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33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9DAA-0AFB-B346-840A-6662B392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1A009-101F-1549-B746-67E92BBC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EB487-3272-EB4B-8C59-45154D2C6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4199F-1F8D-5144-9DB5-42D21DAD7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152C7-3BC7-1A47-B3A5-05A4E46E7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479A0-B646-E549-85AB-25B90C8E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588FE-7EF2-C742-8F11-A069F1F0D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C3551-284B-AB49-AA12-C47454F0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93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09C9-5C18-DA46-AED4-398126EF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EB5E9-C275-DF4D-A2C9-D8091129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D0616-243F-4846-821B-3C7E5068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40272-9D6D-314F-A350-70D88190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24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B8468-0BDA-724E-835B-7B9CD134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775B0-04B7-C04E-84B4-0540498F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AD738-CFFE-F741-8B30-FE3F33C7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65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3D76-4956-554B-9E51-92309DC9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2E1CB-D77F-CC49-896C-913EADC6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A6504-1360-AB4C-930A-81D46C166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4313F-CAAD-584F-B36C-9DBDD188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E7A1D-7F5C-C740-BCDA-0C052C59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5A304-ABC9-1642-A4A0-56D805FB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2BFF-BD3E-1740-823F-CEE9177D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B8352-6D03-2948-A974-61FA73A53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1ACA-DBEC-AB41-8811-0215FAC9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59A9-1B89-A442-A33F-1A0E153F1CEF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C382C-8C03-BE44-9A25-93BB4842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74611-48A9-F542-85E1-0363A565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83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C350-8443-7B42-908B-E36951E2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3C2B8-91CF-634C-BBB2-5EFED6DB5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98575-E43C-214A-8227-CA3FCFB28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448C6-96FE-2F4D-B194-56DEB6C9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34C03-9657-0F4F-8B39-D8530729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8D350-4C46-AF4A-A538-62C9D868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03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4F20-9064-B64B-8CE7-E46DCC2A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A22B7-83C4-244E-8993-4C4108574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265CE-8B53-DF44-B87E-43AB20F0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731EB-FBE7-084F-AC87-96CFF33E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6FA46-1451-2847-8016-A92D401B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97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6DC10-668F-A34A-8A5C-47F3CFE17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30623-884A-6B49-A7AB-972C2383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0D4C7-A781-AB44-A28F-EB1BE763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8C024-E111-194E-8AA0-8EFC9847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65067-7763-1749-A79D-87095DD7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1EF7-A224-3340-8319-F7DD981A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A4A99-B82E-5A48-BFD4-B89CDCA93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84D95-10B4-DE48-B857-ECB889E1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FA18-C58A-F448-80FF-6E771A32037A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6CF25-5829-1F4B-A175-29378B3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1F28-F5E9-1F4D-A747-BED5E977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1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14B1-9E4B-9A4B-A0FC-DDC424C9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442DE-D35B-8046-9195-AC8AE0F6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A91AB-7A77-BF4D-AC5B-5B177535D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09C94-C605-8A4F-AE14-C7B04804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75C0-B720-7C4B-8261-1BB9B98FA15C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D6DAA-C89E-884B-A128-F8E1F71A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4F6CF-9209-5F46-A702-48DDAC7A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3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9DAA-0AFB-B346-840A-6662B392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1A009-101F-1549-B746-67E92BBC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EB487-3272-EB4B-8C59-45154D2C6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4199F-1F8D-5144-9DB5-42D21DAD7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152C7-3BC7-1A47-B3A5-05A4E46E7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479A0-B646-E549-85AB-25B90C8E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943C-97A6-D84B-997C-09D8033930CF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588FE-7EF2-C742-8F11-A069F1F0D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C3551-284B-AB49-AA12-C47454F0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5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09C9-5C18-DA46-AED4-398126EF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EB5E9-C275-DF4D-A2C9-D8091129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C3A9-85EE-7A49-8E26-B5DCA89D73AD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D0616-243F-4846-821B-3C7E5068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40272-9D6D-314F-A350-70D88190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B8468-0BDA-724E-835B-7B9CD134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32EF-B01C-9845-BF61-109972CAD0FD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775B0-04B7-C04E-84B4-0540498F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AD738-CFFE-F741-8B30-FE3F33C7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7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3D76-4956-554B-9E51-92309DC9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2E1CB-D77F-CC49-896C-913EADC6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A6504-1360-AB4C-930A-81D46C166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4313F-CAAD-584F-B36C-9DBDD188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8734D-0544-F946-8997-D2578310DAD1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E7A1D-7F5C-C740-BCDA-0C052C59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5A304-ABC9-1642-A4A0-56D805FB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7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C350-8443-7B42-908B-E36951E2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3C2B8-91CF-634C-BBB2-5EFED6DB5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98575-E43C-214A-8227-CA3FCFB28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448C6-96FE-2F4D-B194-56DEB6C9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2BDC-1EF2-FF40-9558-F3C815F80343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34C03-9657-0F4F-8B39-D8530729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8D350-4C46-AF4A-A538-62C9D868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5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E2AF0-25E7-F041-882C-25F7A94D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53A22-7CF7-BA4D-B449-2D07C5A62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69D24-27AD-1E45-A46C-255B15739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B77B-77BE-F149-8AC2-0FA2F71A8515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40E1D-E681-614C-8608-050F03C9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5A821-016E-7D45-9378-EAEF5B011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7B2B0-0803-1C41-84A9-E5C863C92F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9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E2AF0-25E7-F041-882C-25F7A94D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53A22-7CF7-BA4D-B449-2D07C5A62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69D24-27AD-1E45-A46C-255B15739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B765C-AE4F-954F-8901-02BBE0B35708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40E1D-E681-614C-8608-050F03C9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5A821-016E-7D45-9378-EAEF5B011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2.ed.gov/policy/elsec/leg/essa/edhhsfostercarenonregulatorguide.pdf" TargetMode="External"/><Relationship Id="rId3" Type="http://schemas.openxmlformats.org/officeDocument/2006/relationships/hyperlink" Target="http://www2.ed.gov/policy/elsec/leg/essa/essaeffectivecollaboration090716.pdf" TargetMode="External"/><Relationship Id="rId7" Type="http://schemas.openxmlformats.org/officeDocument/2006/relationships/hyperlink" Target="http://www2.ed.gov/policy/elsec/leg/essa/hhsedfostercarewebinarppt72716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2.ed.gov/policy/elsec/leg/essa/essaedstabilitywebinar082416.pdf" TargetMode="External"/><Relationship Id="rId5" Type="http://schemas.openxmlformats.org/officeDocument/2006/relationships/hyperlink" Target="http://fostercareandeducation.org/Portals/0/pdfs/08%2031%2016_ESSA%20Educational%20Stability%20Webinar_Transportation_vFINAL2.pdf" TargetMode="External"/><Relationship Id="rId4" Type="http://schemas.openxmlformats.org/officeDocument/2006/relationships/hyperlink" Target="https://www2.ed.gov/policy/elsec/leg/essa/edhhsfostercarenonregulatorguide.pdf" TargetMode="External"/><Relationship Id="rId9" Type="http://schemas.openxmlformats.org/officeDocument/2006/relationships/hyperlink" Target="http://www2.ed.gov/policy/elsec/leg/essa/edhhsfostercaredcl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ooktl1@scsk12.or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iris.montalvo@tn-mep.net" TargetMode="External"/><Relationship Id="rId4" Type="http://schemas.openxmlformats.org/officeDocument/2006/relationships/hyperlink" Target="mailto:villalpandoc@scsk12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1F05D3-A5A1-E348-A93F-263EB71A8C29}"/>
              </a:ext>
            </a:extLst>
          </p:cNvPr>
          <p:cNvSpPr txBox="1"/>
          <p:nvPr/>
        </p:nvSpPr>
        <p:spPr>
          <a:xfrm>
            <a:off x="1620456" y="1388963"/>
            <a:ext cx="80138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</a:rPr>
              <a:t>Supports for Homeless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</a:rPr>
              <a:t>and Foster Care Students</a:t>
            </a:r>
          </a:p>
          <a:p>
            <a:pPr algn="ctr"/>
            <a:endParaRPr lang="en-US" sz="2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</a:rPr>
              <a:t>Dr. Angela Hargrave, Executive Director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</a:rPr>
              <a:t>Dr. Karen Ball-Johnson, Senior Manager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</a:rPr>
              <a:t>Mr. Willie Boyd, Wraparound Services Advisor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</a:rPr>
              <a:t>Mr. Clarence Bayes, Homeless Liaison</a:t>
            </a:r>
          </a:p>
          <a:p>
            <a:pPr algn="ctr"/>
            <a:endParaRPr lang="en-US" sz="2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n-US" sz="5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B15C7-F2CC-4E45-8729-0286FBBE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9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46D564-A52F-D844-BE0A-FAAC66F11D1B}"/>
              </a:ext>
            </a:extLst>
          </p:cNvPr>
          <p:cNvSpPr txBox="1"/>
          <p:nvPr/>
        </p:nvSpPr>
        <p:spPr>
          <a:xfrm>
            <a:off x="1217613" y="248477"/>
            <a:ext cx="9756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Other Key Players (DCS) cont.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92F34-14FF-114D-B036-79EC4ECE17D9}"/>
              </a:ext>
            </a:extLst>
          </p:cNvPr>
          <p:cNvSpPr txBox="1"/>
          <p:nvPr/>
        </p:nvSpPr>
        <p:spPr>
          <a:xfrm>
            <a:off x="4222876" y="1870420"/>
            <a:ext cx="668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4164" y="1718242"/>
            <a:ext cx="90436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FOSTER PARENT: Provides care and shelter for the custodial child.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GUARDIAN AD LITEMS: Court appointed advocate for students in DCS custody.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 PROTECTIVE SERVICES: Investigators of allegations of child abuse or neglect.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 Contracted Agencies-No Home Visits At School!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796B7-A149-554E-B5DC-0C16EA36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7B2B0-0803-1C41-84A9-E5C863C92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06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46D564-A52F-D844-BE0A-FAAC66F11D1B}"/>
              </a:ext>
            </a:extLst>
          </p:cNvPr>
          <p:cNvSpPr txBox="1"/>
          <p:nvPr/>
        </p:nvSpPr>
        <p:spPr>
          <a:xfrm>
            <a:off x="2616263" y="178483"/>
            <a:ext cx="668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Supports Provided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92F34-14FF-114D-B036-79EC4ECE17D9}"/>
              </a:ext>
            </a:extLst>
          </p:cNvPr>
          <p:cNvSpPr txBox="1"/>
          <p:nvPr/>
        </p:nvSpPr>
        <p:spPr>
          <a:xfrm>
            <a:off x="4222876" y="1870420"/>
            <a:ext cx="668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1436147"/>
            <a:ext cx="925366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MSCS POC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must be enrolled immediately</a:t>
            </a:r>
            <a:r>
              <a:rPr kumimoji="0" lang="mr-IN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</a:rPr>
              <a:t>…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or without records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Deadlines for kindergarten and Pre-K enrollment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not apply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School of Origin Protection/BID/Transportation Plans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E87CA-C17A-A448-929D-42C7B89F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7B2B0-0803-1C41-84A9-E5C863C92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2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46D564-A52F-D844-BE0A-FAAC66F11D1B}"/>
              </a:ext>
            </a:extLst>
          </p:cNvPr>
          <p:cNvSpPr txBox="1"/>
          <p:nvPr/>
        </p:nvSpPr>
        <p:spPr>
          <a:xfrm>
            <a:off x="2616263" y="178483"/>
            <a:ext cx="668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Supports Provided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92F34-14FF-114D-B036-79EC4ECE17D9}"/>
              </a:ext>
            </a:extLst>
          </p:cNvPr>
          <p:cNvSpPr txBox="1"/>
          <p:nvPr/>
        </p:nvSpPr>
        <p:spPr>
          <a:xfrm>
            <a:off x="4222876" y="1870420"/>
            <a:ext cx="668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50" y="1460068"/>
            <a:ext cx="9253666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Obtaining and sharing records (immediate with no holds on records)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 POC oversees implementation of the educational stability provisions (DCS Education Specialists)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Coding and data reporting on students in foster care is required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Progress Monitoring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E87CA-C17A-A448-929D-42C7B89F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7B2B0-0803-1C41-84A9-E5C863C92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994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46D564-A52F-D844-BE0A-FAAC66F11D1B}"/>
              </a:ext>
            </a:extLst>
          </p:cNvPr>
          <p:cNvSpPr txBox="1"/>
          <p:nvPr/>
        </p:nvSpPr>
        <p:spPr>
          <a:xfrm>
            <a:off x="0" y="248477"/>
            <a:ext cx="1091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92F34-14FF-114D-B036-79EC4ECE17D9}"/>
              </a:ext>
            </a:extLst>
          </p:cNvPr>
          <p:cNvSpPr txBox="1"/>
          <p:nvPr/>
        </p:nvSpPr>
        <p:spPr>
          <a:xfrm>
            <a:off x="4222876" y="1870420"/>
            <a:ext cx="668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5437" y="1720840"/>
            <a:ext cx="90011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Effective Collaboration Webinar PowerPoint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https://www2.ed.gov/policy/elsec/leg/essa/edhhsfostercarenonregulatorguide.pdf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Transportation Procedures Webinar PowerPoint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Best Interest Determinations and Immediate Enrollment PowerPoint Presentation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An Overview of the ED/HHS Joint Guidance PowerPoint Presentation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Foster Care Guidance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Dear Colleague Letter on Foster Care Guidance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5E1F00-E71C-F84E-9FC5-EC81168F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7B2B0-0803-1C41-84A9-E5C863C92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0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CFA408-F25E-0341-8AFA-B8E3A4CE5E8E}"/>
              </a:ext>
            </a:extLst>
          </p:cNvPr>
          <p:cNvSpPr txBox="1"/>
          <p:nvPr/>
        </p:nvSpPr>
        <p:spPr>
          <a:xfrm rot="10800000" flipV="1">
            <a:off x="816339" y="191766"/>
            <a:ext cx="10559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Questions or Remarks</a:t>
            </a:r>
          </a:p>
        </p:txBody>
      </p:sp>
      <p:pic>
        <p:nvPicPr>
          <p:cNvPr id="6" name="Content Placeholder 3" descr="download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r="4507"/>
          <a:stretch>
            <a:fillRect/>
          </a:stretch>
        </p:blipFill>
        <p:spPr>
          <a:xfrm>
            <a:off x="1940132" y="2043637"/>
            <a:ext cx="8131967" cy="32918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CE0DBD-2F37-E64D-AC00-57EE0D32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7B2B0-0803-1C41-84A9-E5C863C92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75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1F05D3-A5A1-E348-A93F-263EB71A8C29}"/>
              </a:ext>
            </a:extLst>
          </p:cNvPr>
          <p:cNvSpPr txBox="1"/>
          <p:nvPr/>
        </p:nvSpPr>
        <p:spPr>
          <a:xfrm>
            <a:off x="218113" y="140126"/>
            <a:ext cx="1025134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Migrant Education Program (MEP)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Dr. Angela Hargrave, Executive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Dr. Karen Ball-Johnson, Senior Manager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Tonisha Cook, Migrant Education Program Manager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729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3190-ED97-F145-A24F-0726D740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10223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Occupational Survey (OS)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76E6-5565-C549-BA3B-CA98B6D5D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2770"/>
            <a:ext cx="5181600" cy="4351338"/>
          </a:xfrm>
        </p:spPr>
        <p:txBody>
          <a:bodyPr>
            <a:noAutofit/>
          </a:bodyPr>
          <a:lstStyle/>
          <a:p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2200" b="1" u="sng" dirty="0">
                <a:latin typeface="Century Gothic" panose="020B0502020202020204" pitchFamily="34" charset="0"/>
              </a:rPr>
              <a:t>The occupational survey is completed for every student for each academic year at the time of registration or enrollment. 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For all MSCS, the OS is a required form completed for each student as part of the online registration or enrollment process.  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For charter schools, the OS is a required form completed for each student as part of the registration or enrollment process.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5075B2-D758-4C41-9970-DE269F4C4E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6994" y="1299414"/>
            <a:ext cx="406033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1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3190-ED97-F145-A24F-0726D740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938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Certificate of Eligibility (COE)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76E6-5565-C549-BA3B-CA98B6D5D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2770"/>
            <a:ext cx="5181600" cy="4351338"/>
          </a:xfrm>
        </p:spPr>
        <p:txBody>
          <a:bodyPr>
            <a:noAutofit/>
          </a:bodyPr>
          <a:lstStyle/>
          <a:p>
            <a:endParaRPr lang="en-US" sz="1800" dirty="0"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State MEP contractor, Arroyo Research Services (ARS), issues a Certificate of Eligibility (COE) to certify students as migratory when they have qualifying moves, which is shared with the district.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Schools that have identified migrant students retain copies of each student’s COE in the cumulative file.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COEs are shared with schools via the Title I Crate.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D07A41-5BAF-4F99-87DB-C3803B5280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842770"/>
            <a:ext cx="5545395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6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3190-ED97-F145-A24F-0726D740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10" y="-138670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Individual Needs Assessment (INA)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76E6-5565-C549-BA3B-CA98B6D5D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815" y="1663508"/>
            <a:ext cx="4608430" cy="4351338"/>
          </a:xfrm>
        </p:spPr>
        <p:txBody>
          <a:bodyPr>
            <a:noAutofit/>
          </a:bodyPr>
          <a:lstStyle/>
          <a:p>
            <a:endParaRPr lang="en-US" sz="1800" dirty="0"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MSCS is required to complete the INA for each certified migrant student within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 days of the student’s enrollment or identification.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INA is reviewed by the District as needed and any changes or updates must be shared with teachers serving migratory students.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Century Gothic" panose="020B0502020202020204" pitchFamily="34" charset="0"/>
              </a:rPr>
              <a:t>The district liaison, school designee, and appropriate school-level staff is responsible for completing the INA and the coordination of the services and supports. The liaison works with the school designee to complete the needs assessment.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2981CD-88E7-4957-8EBF-3B6FEAC5AB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59680" y="1307782"/>
            <a:ext cx="3502524" cy="45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3E439D-FF4D-4DB7-8C05-107D43472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665" y="1842857"/>
            <a:ext cx="350252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08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3190-ED97-F145-A24F-0726D740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10" y="-138670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INA Supplement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76E6-5565-C549-BA3B-CA98B6D5D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781" y="1849120"/>
            <a:ext cx="3132539" cy="4135521"/>
          </a:xfrm>
        </p:spPr>
        <p:txBody>
          <a:bodyPr>
            <a:noAutofit/>
          </a:bodyPr>
          <a:lstStyle/>
          <a:p>
            <a:endParaRPr lang="en-US" sz="1800" dirty="0"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INA Supplement is to be completed for migrant EL students.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It is used to identity and track accommodations and interventions for the EL students.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The supplement is completed and updated with the INA.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529D76-03DB-A6D3-C526-3614B585C5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22320" y="1005868"/>
            <a:ext cx="3298222" cy="429805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11BF3C-C567-75F2-B95E-E2E6BDBC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240" y="1554079"/>
            <a:ext cx="3145809" cy="42980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8803D8-0F3A-3457-0A76-4F61446A6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507" y="2143573"/>
            <a:ext cx="3255546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5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46D564-A52F-D844-BE0A-FAAC66F11D1B}"/>
              </a:ext>
            </a:extLst>
          </p:cNvPr>
          <p:cNvSpPr txBox="1"/>
          <p:nvPr/>
        </p:nvSpPr>
        <p:spPr>
          <a:xfrm>
            <a:off x="980212" y="245169"/>
            <a:ext cx="995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Our Team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7089" y="29178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576" y="2026662"/>
            <a:ext cx="10687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Senior Advisor –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 panose="020F0502020204030204" pitchFamily="34" charset="0"/>
              </a:rPr>
              <a:t>Social Emotional Support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 panose="020F0502020204030204" pitchFamily="34" charset="0"/>
              </a:rPr>
              <a:t>Wrap Around Services Advisors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 panose="020F0502020204030204" pitchFamily="34" charset="0"/>
              </a:rPr>
              <a:t>Transition Specialists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ECCF38-0574-654B-8411-20936826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7B2B0-0803-1C41-84A9-E5C863C92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816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ED4F4-97D4-B449-99F8-982B7A139F10}"/>
              </a:ext>
            </a:extLst>
          </p:cNvPr>
          <p:cNvSpPr txBox="1"/>
          <p:nvPr/>
        </p:nvSpPr>
        <p:spPr>
          <a:xfrm>
            <a:off x="4893281" y="149622"/>
            <a:ext cx="6684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00" b="1" dirty="0">
                <a:solidFill>
                  <a:srgbClr val="FFFF00"/>
                </a:solidFill>
                <a:latin typeface="Century Gothic" panose="020B0502020202020204" pitchFamily="34" charset="0"/>
                <a:ea typeface="+mj-ea"/>
                <a:cs typeface="+mj-cs"/>
              </a:rPr>
              <a:t>INA Process – Title I Crate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925135-78F7-9EBF-0F1C-EF0F947C6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679" y="3027631"/>
            <a:ext cx="5157787" cy="41195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MSCS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A5F9B73-F15C-6697-989D-4F5199D9B1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679" y="3830369"/>
            <a:ext cx="5157787" cy="175895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C8162B-1595-D09F-0915-9C09FAD92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6496" y="2915982"/>
            <a:ext cx="5183188" cy="41195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Charter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255B388-04AD-6771-D6D8-FDA8C94DA2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316496" y="3429000"/>
            <a:ext cx="5183188" cy="2119274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F85824-657A-BBDF-921F-5CECF1C55614}"/>
              </a:ext>
            </a:extLst>
          </p:cNvPr>
          <p:cNvSpPr txBox="1"/>
          <p:nvPr/>
        </p:nvSpPr>
        <p:spPr>
          <a:xfrm>
            <a:off x="804217" y="1417029"/>
            <a:ext cx="110245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the COE to identify the names of the students at your school.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 a blank copy of the INA.  If the student is an EL, also download the supplement.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Consult with the appropriate staff to compete the INA and supplement (if the student is an EL).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Upload the completed INA and supplement in for each student.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 up and updates to the INA and supplement are done as needed, based on identified risk factors.</a:t>
            </a:r>
          </a:p>
        </p:txBody>
      </p:sp>
    </p:spTree>
    <p:extLst>
      <p:ext uri="{BB962C8B-B14F-4D97-AF65-F5344CB8AC3E}">
        <p14:creationId xmlns:p14="http://schemas.microsoft.com/office/powerpoint/2010/main" val="1952596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ED4F4-97D4-B449-99F8-982B7A139F10}"/>
              </a:ext>
            </a:extLst>
          </p:cNvPr>
          <p:cNvSpPr txBox="1"/>
          <p:nvPr/>
        </p:nvSpPr>
        <p:spPr>
          <a:xfrm>
            <a:off x="4649638" y="149622"/>
            <a:ext cx="716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Services and Supports for Pre-K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98761-B18C-3E4B-9983-DA877B2EA40B}"/>
              </a:ext>
            </a:extLst>
          </p:cNvPr>
          <p:cNvSpPr txBox="1"/>
          <p:nvPr/>
        </p:nvSpPr>
        <p:spPr>
          <a:xfrm>
            <a:off x="756313" y="2316063"/>
            <a:ext cx="10679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State MEP contractor, Arroyo Research Services (ARS), receives funding from the TDOE to provide services and supports for certified migrant students and families.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services are coordinated through the Tennessee Migrant Education Program Senior Recruiter. 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596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ED4F4-97D4-B449-99F8-982B7A139F10}"/>
              </a:ext>
            </a:extLst>
          </p:cNvPr>
          <p:cNvSpPr txBox="1"/>
          <p:nvPr/>
        </p:nvSpPr>
        <p:spPr>
          <a:xfrm>
            <a:off x="4893280" y="149622"/>
            <a:ext cx="692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98761-B18C-3E4B-9983-DA877B2EA40B}"/>
              </a:ext>
            </a:extLst>
          </p:cNvPr>
          <p:cNvSpPr txBox="1"/>
          <p:nvPr/>
        </p:nvSpPr>
        <p:spPr>
          <a:xfrm>
            <a:off x="836898" y="1496553"/>
            <a:ext cx="106793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Tonisha Cook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Migrant Education Program Manager &amp; District MEP Liaison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K-12 Services and Supports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cooktl1@scsk12.org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(901) 416-9894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Cristina </a:t>
            </a:r>
            <a:r>
              <a:rPr lang="en-US" sz="16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Villapando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Partnership and School Support, Early Childhood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Pre-K Services and Supports (MSCS)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villalpandoc@scsk12.org</a:t>
            </a: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Iris Montalvo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Tennessee Migrant Education Program Senior Recruiter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Pre-K Services and Supports (ARS)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iris.montalvo@tn-mep.net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(615) 219-5903</a:t>
            </a:r>
          </a:p>
        </p:txBody>
      </p:sp>
    </p:spTree>
    <p:extLst>
      <p:ext uri="{BB962C8B-B14F-4D97-AF65-F5344CB8AC3E}">
        <p14:creationId xmlns:p14="http://schemas.microsoft.com/office/powerpoint/2010/main" val="40406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46D564-A52F-D844-BE0A-FAAC66F11D1B}"/>
              </a:ext>
            </a:extLst>
          </p:cNvPr>
          <p:cNvSpPr txBox="1"/>
          <p:nvPr/>
        </p:nvSpPr>
        <p:spPr>
          <a:xfrm>
            <a:off x="980212" y="245169"/>
            <a:ext cx="995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Homeless Students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7089" y="29178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4997" y="1377156"/>
            <a:ext cx="628688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McKinney-Vento Homeless Assistance Act: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 McKinney-Vento, state educational agencies (SEAs) and local educational agencies (LEAs) must ensure that homeless children and youths have equal access to the same free, appropriate public education, including a public preschool education, as provided to other children and youths. Immigrant children and youths are also covered under McKinney-Vento.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ECCF38-0574-654B-8411-20936826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7B2B0-0803-1C41-84A9-E5C863C92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81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46D564-A52F-D844-BE0A-FAAC66F11D1B}"/>
              </a:ext>
            </a:extLst>
          </p:cNvPr>
          <p:cNvSpPr txBox="1"/>
          <p:nvPr/>
        </p:nvSpPr>
        <p:spPr>
          <a:xfrm>
            <a:off x="2565009" y="290413"/>
            <a:ext cx="706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Students are Covered?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92F34-14FF-114D-B036-79EC4ECE17D9}"/>
              </a:ext>
            </a:extLst>
          </p:cNvPr>
          <p:cNvSpPr txBox="1"/>
          <p:nvPr/>
        </p:nvSpPr>
        <p:spPr>
          <a:xfrm>
            <a:off x="1597754" y="1753721"/>
            <a:ext cx="89964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Homeless Youth: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 child or youth who lacks a fixed, regular or adequate night-time residence is considered homeless and McKinney-Vento eligible for assistance and services. This includes temporarily sharing housing with others, living in bus or train stations, hotels, campgrounds, or similar settings.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Unaccompanied Youth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Youth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are not in the physical custody of a parent or guardian; this includes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who have run away from home, have been kicked out of their homes, or have been abandoned by parents.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95529C-5E21-D743-9FBC-5F36C1B4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7B2B0-0803-1C41-84A9-E5C863C92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64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46D564-A52F-D844-BE0A-FAAC66F11D1B}"/>
              </a:ext>
            </a:extLst>
          </p:cNvPr>
          <p:cNvSpPr txBox="1"/>
          <p:nvPr/>
        </p:nvSpPr>
        <p:spPr>
          <a:xfrm>
            <a:off x="2751929" y="212279"/>
            <a:ext cx="668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Supports Provided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92F34-14FF-114D-B036-79EC4ECE17D9}"/>
              </a:ext>
            </a:extLst>
          </p:cNvPr>
          <p:cNvSpPr txBox="1"/>
          <p:nvPr/>
        </p:nvSpPr>
        <p:spPr>
          <a:xfrm>
            <a:off x="2169164" y="1710996"/>
            <a:ext cx="78536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Identification/Referral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Immediate enrollment with or without records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Pre-K and kindergarten children may enroll after state/district deadlines.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Transportation to school of origin or new school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Travel reimbursement for parents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School supplies, materials, fees, and uniforms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Wraparound service coordination/access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81F12F-7AAB-E144-B43E-00C568DD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7B2B0-0803-1C41-84A9-E5C863C92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86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46D564-A52F-D844-BE0A-FAAC66F11D1B}"/>
              </a:ext>
            </a:extLst>
          </p:cNvPr>
          <p:cNvSpPr txBox="1"/>
          <p:nvPr/>
        </p:nvSpPr>
        <p:spPr>
          <a:xfrm>
            <a:off x="2259165" y="203303"/>
            <a:ext cx="66881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Supports Provided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92F34-14FF-114D-B036-79EC4ECE17D9}"/>
              </a:ext>
            </a:extLst>
          </p:cNvPr>
          <p:cNvSpPr txBox="1"/>
          <p:nvPr/>
        </p:nvSpPr>
        <p:spPr>
          <a:xfrm>
            <a:off x="304953" y="1674008"/>
            <a:ext cx="92868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Aftercare for school-aged children (in certain hardship cases)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IEP support for parents and students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all school and extra-curricular activities and programs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Confidentiality of living arrangements, hardship, and records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School-based point of contact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ELL support for enrollment assistance and school meetings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Progress monitoring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Post-high school planning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81F12F-7AAB-E144-B43E-00C568DD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7B2B0-0803-1C41-84A9-E5C863C92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29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46D564-A52F-D844-BE0A-FAAC66F11D1B}"/>
              </a:ext>
            </a:extLst>
          </p:cNvPr>
          <p:cNvSpPr txBox="1"/>
          <p:nvPr/>
        </p:nvSpPr>
        <p:spPr>
          <a:xfrm>
            <a:off x="1464951" y="248477"/>
            <a:ext cx="926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Foster Care 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92F34-14FF-114D-B036-79EC4ECE17D9}"/>
              </a:ext>
            </a:extLst>
          </p:cNvPr>
          <p:cNvSpPr txBox="1"/>
          <p:nvPr/>
        </p:nvSpPr>
        <p:spPr>
          <a:xfrm>
            <a:off x="2671182" y="1443841"/>
            <a:ext cx="68496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ESSA: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December 10, 2015,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 Student Succeeds Act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(ESSA) was signed into law.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ESSA amended Title I, Part A of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Elementary and Secondary Education Act.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Specifically, ESSA provides guidelines and resources to support children in foster care.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E64E37-0C8E-F049-A370-04FFCE0D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7B2B0-0803-1C41-84A9-E5C863C92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49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46D564-A52F-D844-BE0A-FAAC66F11D1B}"/>
              </a:ext>
            </a:extLst>
          </p:cNvPr>
          <p:cNvSpPr txBox="1"/>
          <p:nvPr/>
        </p:nvSpPr>
        <p:spPr>
          <a:xfrm>
            <a:off x="2102033" y="290477"/>
            <a:ext cx="798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Foster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Points of Contact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92F34-14FF-114D-B036-79EC4ECE17D9}"/>
              </a:ext>
            </a:extLst>
          </p:cNvPr>
          <p:cNvSpPr txBox="1"/>
          <p:nvPr/>
        </p:nvSpPr>
        <p:spPr>
          <a:xfrm>
            <a:off x="276225" y="2274838"/>
            <a:ext cx="10868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MSCS: Dr. Karen F. Ball-Johnson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DCS: Dr. Nakeisha Griffin &amp; Mrs. Kissten Harris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4BC7C5-584D-4144-90DC-4068D1D53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7B2B0-0803-1C41-84A9-E5C863C92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61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46D564-A52F-D844-BE0A-FAAC66F11D1B}"/>
              </a:ext>
            </a:extLst>
          </p:cNvPr>
          <p:cNvSpPr txBox="1"/>
          <p:nvPr/>
        </p:nvSpPr>
        <p:spPr>
          <a:xfrm>
            <a:off x="1217613" y="212665"/>
            <a:ext cx="9756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Other Key Players (DCS)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92F34-14FF-114D-B036-79EC4ECE17D9}"/>
              </a:ext>
            </a:extLst>
          </p:cNvPr>
          <p:cNvSpPr txBox="1"/>
          <p:nvPr/>
        </p:nvSpPr>
        <p:spPr>
          <a:xfrm>
            <a:off x="4222876" y="1870420"/>
            <a:ext cx="668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244" y="1485115"/>
            <a:ext cx="90436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FAMILY SERVICE WORKER: State-recognized custodian for the child.  Must attend all meetings, hearings, and medical appointments for the custodial child. (Parent One)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 SPECIALIST: Oversees the educational aspects of the case.  Must be involved in all school meetings. (Parent Two)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AGENCY WORKER: Appointed by DCS and act as an extension of the DCS case manager.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796B7-A149-554E-B5DC-0C16EA36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7B2B0-0803-1C41-84A9-E5C863C92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273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6143</TotalTime>
  <Words>1193</Words>
  <Application>Microsoft Office PowerPoint</Application>
  <PresentationFormat>Widescreen</PresentationFormat>
  <Paragraphs>160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Occupational Survey (OS)</vt:lpstr>
      <vt:lpstr>Certificate of Eligibility (COE)</vt:lpstr>
      <vt:lpstr>Individual Needs Assessment (INA)</vt:lpstr>
      <vt:lpstr>INA Supplement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P PACHUCKI</dc:creator>
  <cp:lastModifiedBy>TONISHA L COOK</cp:lastModifiedBy>
  <cp:revision>36</cp:revision>
  <cp:lastPrinted>2022-03-10T16:14:14Z</cp:lastPrinted>
  <dcterms:created xsi:type="dcterms:W3CDTF">2021-01-13T15:17:27Z</dcterms:created>
  <dcterms:modified xsi:type="dcterms:W3CDTF">2022-09-09T18:38:02Z</dcterms:modified>
</cp:coreProperties>
</file>